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544" r:id="rId4"/>
    <p:sldId id="640" r:id="rId5"/>
    <p:sldId id="613" r:id="rId6"/>
    <p:sldId id="614" r:id="rId7"/>
    <p:sldId id="615" r:id="rId8"/>
    <p:sldId id="616" r:id="rId9"/>
    <p:sldId id="617" r:id="rId10"/>
    <p:sldId id="618" r:id="rId11"/>
    <p:sldId id="539" r:id="rId12"/>
    <p:sldId id="540" r:id="rId13"/>
    <p:sldId id="588" r:id="rId14"/>
    <p:sldId id="589" r:id="rId15"/>
    <p:sldId id="596" r:id="rId16"/>
    <p:sldId id="607" r:id="rId17"/>
    <p:sldId id="542" r:id="rId18"/>
    <p:sldId id="593" r:id="rId19"/>
    <p:sldId id="594" r:id="rId20"/>
    <p:sldId id="543" r:id="rId21"/>
    <p:sldId id="642" r:id="rId22"/>
    <p:sldId id="643" r:id="rId23"/>
    <p:sldId id="639" r:id="rId2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  <a:srgbClr val="FFCC00"/>
    <a:srgbClr val="FFCC6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8" autoAdjust="0"/>
    <p:restoredTop sz="94660"/>
  </p:normalViewPr>
  <p:slideViewPr>
    <p:cSldViewPr snapToGrid="0">
      <p:cViewPr>
        <p:scale>
          <a:sx n="126" d="100"/>
          <a:sy n="126" d="100"/>
        </p:scale>
        <p:origin x="-69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2600645371308E-2"/>
          <c:y val="0.10064642477982252"/>
          <c:w val="0.8886283704572101"/>
          <c:h val="0.70082044187203052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Facebook</c:v>
                </c:pt>
                <c:pt idx="1">
                  <c:v>MySpace</c:v>
                </c:pt>
                <c:pt idx="2">
                  <c:v>Ning</c:v>
                </c:pt>
                <c:pt idx="3">
                  <c:v>Church specific pkg.</c:v>
                </c:pt>
                <c:pt idx="4">
                  <c:v>Church Mgmt. Software</c:v>
                </c:pt>
                <c:pt idx="5">
                  <c:v>Other</c:v>
                </c:pt>
                <c:pt idx="6">
                  <c:v>None of these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0.47000000000000008</c:v>
                </c:pt>
                <c:pt idx="1">
                  <c:v>3.0000000000000009E-2</c:v>
                </c:pt>
                <c:pt idx="2">
                  <c:v>1.0000000000000004E-2</c:v>
                </c:pt>
                <c:pt idx="3">
                  <c:v>2.0000000000000007E-2</c:v>
                </c:pt>
                <c:pt idx="4">
                  <c:v>0.2</c:v>
                </c:pt>
                <c:pt idx="5">
                  <c:v>6.0000000000000019E-2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326272"/>
        <c:axId val="82327808"/>
      </c:barChart>
      <c:catAx>
        <c:axId val="823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8232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3278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82326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0439476484825E-2"/>
          <c:y val="7.4609270282578577E-2"/>
          <c:w val="0.88862837045720988"/>
          <c:h val="0.70472923725210224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Distributing news &amp; info. Outbound only</c:v>
                </c:pt>
                <c:pt idx="1">
                  <c:v>Interacting with congregation</c:v>
                </c:pt>
                <c:pt idx="2">
                  <c:v>Interacting with individuals outside of congregation</c:v>
                </c:pt>
                <c:pt idx="3">
                  <c:v>Managing church's group ministry</c:v>
                </c:pt>
                <c:pt idx="4">
                  <c:v>Fostering member-to-member interaction</c:v>
                </c:pt>
                <c:pt idx="5">
                  <c:v>None of these</c:v>
                </c:pt>
                <c:pt idx="6">
                  <c:v>Not sure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0.70000000000000062</c:v>
                </c:pt>
                <c:pt idx="1">
                  <c:v>0.73000000000000065</c:v>
                </c:pt>
                <c:pt idx="2">
                  <c:v>0.62000000000000222</c:v>
                </c:pt>
                <c:pt idx="3">
                  <c:v>0.41000000000000031</c:v>
                </c:pt>
                <c:pt idx="4">
                  <c:v>0.52</c:v>
                </c:pt>
                <c:pt idx="5">
                  <c:v>0.05</c:v>
                </c:pt>
                <c:pt idx="6">
                  <c:v>1.0000000000000005E-2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854080"/>
        <c:axId val="83855616"/>
      </c:barChart>
      <c:catAx>
        <c:axId val="838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200"/>
            </a:pPr>
            <a:endParaRPr lang="en-US"/>
          </a:p>
        </c:txPr>
        <c:crossAx val="8385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8556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8385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75987141236565E-2"/>
          <c:y val="6.5011062820825513E-2"/>
          <c:w val="0.88862837045720988"/>
          <c:h val="0.65613533033048199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Access email</c:v>
                </c:pt>
                <c:pt idx="1">
                  <c:v>Access their calendar</c:v>
                </c:pt>
                <c:pt idx="2">
                  <c:v>Update and respond to Facebook posts</c:v>
                </c:pt>
                <c:pt idx="3">
                  <c:v>Access calendar for the church and church facility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0.53</c:v>
                </c:pt>
                <c:pt idx="1">
                  <c:v>0.33000000000000096</c:v>
                </c:pt>
                <c:pt idx="2">
                  <c:v>0.32000000000000084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026368"/>
        <c:axId val="94028160"/>
      </c:barChart>
      <c:catAx>
        <c:axId val="9402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940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281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9402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75987141236565E-2"/>
          <c:y val="6.5011062820825513E-2"/>
          <c:w val="0.88862837045720988"/>
          <c:h val="0.59100746377647739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Blog</c:v>
                </c:pt>
                <c:pt idx="1">
                  <c:v>Tweet</c:v>
                </c:pt>
                <c:pt idx="2">
                  <c:v>Look up church attendance data or trends</c:v>
                </c:pt>
                <c:pt idx="3">
                  <c:v>Update member contact information in church management software</c:v>
                </c:pt>
                <c:pt idx="4">
                  <c:v>None of these</c:v>
                </c:pt>
                <c:pt idx="5">
                  <c:v>Not sure 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0.15000000000000024</c:v>
                </c:pt>
                <c:pt idx="1">
                  <c:v>0.15000000000000024</c:v>
                </c:pt>
                <c:pt idx="2">
                  <c:v>0.11</c:v>
                </c:pt>
                <c:pt idx="3">
                  <c:v>8.0000000000000043E-2</c:v>
                </c:pt>
                <c:pt idx="4">
                  <c:v>0.35000000000000031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988992"/>
        <c:axId val="99990528"/>
      </c:barChart>
      <c:catAx>
        <c:axId val="9998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9999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905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99988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22499030644217E-2"/>
          <c:y val="9.964459229830365E-2"/>
          <c:w val="0.89036045690751797"/>
          <c:h val="0.8611760763947075"/>
        </c:manualLayout>
      </c:layout>
      <c:pieChart>
        <c:varyColors val="1"/>
        <c:ser>
          <c:idx val="1"/>
          <c:order val="1"/>
          <c:dLbls>
            <c:dLbl>
              <c:idx val="4"/>
              <c:layout>
                <c:manualLayout>
                  <c:x val="6.4168272774669216E-2"/>
                  <c:y val="0.110182370820668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1-49</c:v>
                </c:pt>
                <c:pt idx="1">
                  <c:v>50-99</c:v>
                </c:pt>
                <c:pt idx="2">
                  <c:v>100-199</c:v>
                </c:pt>
                <c:pt idx="3">
                  <c:v>200-499</c:v>
                </c:pt>
                <c:pt idx="4">
                  <c:v>500+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0.30000000000000032</c:v>
                </c:pt>
                <c:pt idx="2">
                  <c:v>0.33000000000000096</c:v>
                </c:pt>
                <c:pt idx="3">
                  <c:v>0.19</c:v>
                </c:pt>
                <c:pt idx="4">
                  <c:v>6.0000000000000032E-2</c:v>
                </c:pt>
              </c:numCache>
            </c:numRef>
          </c:val>
        </c:ser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1-49</c:v>
                </c:pt>
                <c:pt idx="1">
                  <c:v>50-99</c:v>
                </c:pt>
                <c:pt idx="2">
                  <c:v>100-199</c:v>
                </c:pt>
                <c:pt idx="3">
                  <c:v>200-499</c:v>
                </c:pt>
                <c:pt idx="4">
                  <c:v>500+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0.30000000000000032</c:v>
                </c:pt>
                <c:pt idx="2">
                  <c:v>0.33000000000000096</c:v>
                </c:pt>
                <c:pt idx="3">
                  <c:v>0.19</c:v>
                </c:pt>
                <c:pt idx="4">
                  <c:v>6.0000000000000032E-2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75987141236565E-2"/>
          <c:y val="6.5011062820825513E-2"/>
          <c:w val="0.88862837045720988"/>
          <c:h val="0.65613533033048199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Large city (100,000 or more)</c:v>
                </c:pt>
                <c:pt idx="1">
                  <c:v>Small city (less than 100,000)</c:v>
                </c:pt>
                <c:pt idx="2">
                  <c:v>Suburbs</c:v>
                </c:pt>
                <c:pt idx="3">
                  <c:v>Rural area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0.2</c:v>
                </c:pt>
                <c:pt idx="1">
                  <c:v>0.27</c:v>
                </c:pt>
                <c:pt idx="2">
                  <c:v>0.17</c:v>
                </c:pt>
                <c:pt idx="3">
                  <c:v>0.36000000000000032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034048"/>
        <c:axId val="100035584"/>
      </c:barChart>
      <c:catAx>
        <c:axId val="10003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1000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355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100034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475987141236565E-2"/>
          <c:y val="6.5011062820825513E-2"/>
          <c:w val="0.88862837045720988"/>
          <c:h val="0.65613533033048199"/>
        </c:manualLayout>
      </c:layout>
      <c:barChart>
        <c:barDir val="col"/>
        <c:grouping val="clustered"/>
        <c:varyColors val="0"/>
        <c:ser>
          <c:idx val="4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Age 20-39</c:v>
                </c:pt>
                <c:pt idx="1">
                  <c:v>Age 40-49</c:v>
                </c:pt>
                <c:pt idx="2">
                  <c:v>Age 50-59</c:v>
                </c:pt>
                <c:pt idx="3">
                  <c:v>Age 60+</c:v>
                </c:pt>
                <c:pt idx="4">
                  <c:v>Not Sure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0.13</c:v>
                </c:pt>
                <c:pt idx="1">
                  <c:v>0.2</c:v>
                </c:pt>
                <c:pt idx="2">
                  <c:v>0.4</c:v>
                </c:pt>
                <c:pt idx="3">
                  <c:v>0.22</c:v>
                </c:pt>
                <c:pt idx="4">
                  <c:v>4.0000000000000022E-2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979648"/>
        <c:axId val="101981184"/>
      </c:barChart>
      <c:catAx>
        <c:axId val="1019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10198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9811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10197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398801331502953"/>
          <c:y val="1.6944537533512188E-2"/>
          <c:w val="0.68194712247895661"/>
          <c:h val="0.86959639555291446"/>
        </c:manualLayout>
      </c:layout>
      <c:barChart>
        <c:barDir val="bar"/>
        <c:grouping val="clustered"/>
        <c:varyColors val="0"/>
        <c:ser>
          <c:idx val="4"/>
          <c:order val="0"/>
          <c:invertIfNegative val="0"/>
          <c:dLbls>
            <c:dLbl>
              <c:idx val="1"/>
              <c:layout>
                <c:manualLayout>
                  <c:x val="-2.8666019988341732E-3"/>
                  <c:y val="8.2268663110473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66019988341732E-3"/>
                  <c:y val="1.6453732622094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33009994170866E-3"/>
                  <c:y val="-1.806637989448354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4680598933141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37114438517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Not Sure</c:v>
                </c:pt>
                <c:pt idx="1">
                  <c:v>Other</c:v>
                </c:pt>
                <c:pt idx="2">
                  <c:v>Emails to groups</c:v>
                </c:pt>
                <c:pt idx="3">
                  <c:v>Facebook</c:v>
                </c:pt>
                <c:pt idx="4">
                  <c:v>Twitter</c:v>
                </c:pt>
                <c:pt idx="5">
                  <c:v>Blogs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6.0000000000000032E-2</c:v>
                </c:pt>
                <c:pt idx="1">
                  <c:v>0.17</c:v>
                </c:pt>
                <c:pt idx="2">
                  <c:v>0.84000000000000064</c:v>
                </c:pt>
                <c:pt idx="3">
                  <c:v>0.46</c:v>
                </c:pt>
                <c:pt idx="4">
                  <c:v>6.0000000000000032E-2</c:v>
                </c:pt>
                <c:pt idx="5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069376"/>
        <c:axId val="102070912"/>
      </c:barChart>
      <c:catAx>
        <c:axId val="102069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600"/>
            </a:pPr>
            <a:endParaRPr lang="en-US"/>
          </a:p>
        </c:txPr>
        <c:crossAx val="10207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70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0206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000D720C-0A00-4E5A-ACFF-1927920FB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28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44F00041-0311-4812-BF2C-60B4799E4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6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3048000" y="2895600"/>
            <a:ext cx="2971800" cy="22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5867400" y="2895600"/>
            <a:ext cx="2971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228600" y="2895600"/>
            <a:ext cx="2971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1" name="Picture 14" descr="logo"/>
          <p:cNvPicPr>
            <a:picLocks noChangeAspect="1" noChangeArrowheads="1"/>
          </p:cNvPicPr>
          <p:nvPr userDrawn="1"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5943600" y="5597525"/>
            <a:ext cx="30480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7735AE-0118-4A0D-AA90-1C982A6FA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04E7-9F61-4D30-A5BC-337493AD76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D428-3EAC-48FD-AC9F-EE15A5F93D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B031-0A9B-44D5-8600-A1A23EB8D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75D4-AF9E-49F8-BF83-A1A621A0E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2A6C1-1EFD-460E-B255-2E98528E1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AB182-7919-4990-852B-F7B1930DA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65E0A-3BEA-4646-B1C4-65F5828CD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E58E-C9F2-4C83-B2B4-64ECA4B39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BE0E-A9ED-4DC1-A96C-313D8D94E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D5C6-C2FA-47AF-9287-48D1D6938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3F9F-83FC-40E2-BF91-BF5DA996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0D7CFB10-3A9C-459E-B9F5-B410BC2A8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457200" y="6251575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8686800" y="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87636F3-5C28-4B2A-85A7-9F74A8CCC245}" type="slidenum">
              <a:rPr lang="en-US" sz="1000">
                <a:latin typeface="Verdana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  <p:pic>
        <p:nvPicPr>
          <p:cNvPr id="8205" name="Picture 14" descr="logo"/>
          <p:cNvPicPr>
            <a:picLocks noChangeAspect="1" noChangeArrowheads="1"/>
          </p:cNvPicPr>
          <p:nvPr/>
        </p:nvPicPr>
        <p:blipFill>
          <a:blip r:embed="rId14" cstate="print">
            <a:lum bright="-6000"/>
          </a:blip>
          <a:srcRect/>
          <a:stretch>
            <a:fillRect/>
          </a:stretch>
        </p:blipFill>
        <p:spPr bwMode="auto">
          <a:xfrm>
            <a:off x="7086600" y="6096000"/>
            <a:ext cx="1828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980" y="801214"/>
            <a:ext cx="6705600" cy="1905772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Protestant Churches’ Use of Social Media</a:t>
            </a:r>
          </a:p>
        </p:txBody>
      </p:sp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4139" y="3250201"/>
            <a:ext cx="513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Fellowship Technologies,</a:t>
            </a:r>
            <a:br>
              <a:rPr lang="en-US" dirty="0" smtClean="0"/>
            </a:br>
            <a:r>
              <a:rPr lang="en-US" dirty="0" smtClean="0"/>
              <a:t>a partner in LifeWay’s Digital Church initiative 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Differences in </a:t>
            </a:r>
            <a:r>
              <a:rPr lang="en-US" sz="3600" dirty="0"/>
              <a:t>why churches use social networking tools by </a:t>
            </a:r>
            <a:r>
              <a:rPr lang="en-US" sz="3600" dirty="0" smtClean="0"/>
              <a:t>Age of Pastor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079995"/>
              </p:ext>
            </p:extLst>
          </p:nvPr>
        </p:nvGraphicFramePr>
        <p:xfrm>
          <a:off x="510364" y="1807535"/>
          <a:ext cx="8399721" cy="431070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4221124"/>
                <a:gridCol w="1116419"/>
                <a:gridCol w="1020726"/>
                <a:gridCol w="1067465"/>
                <a:gridCol w="973987"/>
              </a:tblGrid>
              <a:tr h="459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20-39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40-49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50-59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60+</a:t>
                      </a:r>
                      <a:endParaRPr lang="en-US" b="1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Distributing news and information – outbound only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67%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Interacting with the congregation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</a:tr>
              <a:tr h="450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Interacting with individuals outside of the congregation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61%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Managing the church’s group ministry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43%</a:t>
                      </a:r>
                      <a:r>
                        <a:rPr lang="en-US" sz="1400" smtClean="0"/>
                        <a:t/>
                      </a:r>
                      <a:br>
                        <a:rPr lang="en-US" sz="1400" smtClean="0"/>
                      </a:br>
                      <a:r>
                        <a:rPr lang="en-US" sz="140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Fostering member-to-member interaction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 of these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45937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92395" y="6400200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ways is your church using social networking tools?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/>
              <a:t>Base = </a:t>
            </a:r>
            <a:r>
              <a:rPr lang="en-US" sz="900" dirty="0" smtClean="0"/>
              <a:t>606 churches </a:t>
            </a:r>
            <a:r>
              <a:rPr lang="en-US" sz="900" dirty="0"/>
              <a:t>that indicated they use social networking tools </a:t>
            </a:r>
            <a:r>
              <a:rPr lang="en-US" sz="900" dirty="0" smtClean="0"/>
              <a:t>(slide 5).</a:t>
            </a:r>
            <a:endParaRPr lang="en-US" sz="9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202734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7945796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93921"/>
              </p:ext>
            </p:extLst>
          </p:nvPr>
        </p:nvGraphicFramePr>
        <p:xfrm>
          <a:off x="361506" y="1669312"/>
          <a:ext cx="8495413" cy="48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53% </a:t>
            </a:r>
            <a:r>
              <a:rPr lang="en-US" sz="3200" dirty="0"/>
              <a:t>of churches indicate </a:t>
            </a:r>
            <a:r>
              <a:rPr lang="en-US" sz="3200" dirty="0" smtClean="0"/>
              <a:t>some of their </a:t>
            </a:r>
            <a:r>
              <a:rPr lang="en-US" sz="3200" dirty="0"/>
              <a:t>church staff </a:t>
            </a:r>
            <a:r>
              <a:rPr lang="en-US" sz="3200" dirty="0" smtClean="0"/>
              <a:t>members use mobile devices to access email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What </a:t>
            </a:r>
            <a:r>
              <a:rPr lang="en-US" sz="900" dirty="0"/>
              <a:t>type of online activities do at least some of your church staff members conduct from </a:t>
            </a:r>
            <a:r>
              <a:rPr lang="en-US" sz="900" b="1" dirty="0"/>
              <a:t>mobile devices</a:t>
            </a:r>
            <a:r>
              <a:rPr lang="en-US" sz="900" dirty="0"/>
              <a:t> such as cell phones, blackberries, pda’s, or i-phones? </a:t>
            </a:r>
          </a:p>
        </p:txBody>
      </p:sp>
    </p:spTree>
    <p:extLst>
      <p:ext uri="{BB962C8B-B14F-4D97-AF65-F5344CB8AC3E}">
        <p14:creationId xmlns:p14="http://schemas.microsoft.com/office/powerpoint/2010/main" val="2382693851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43286"/>
              </p:ext>
            </p:extLst>
          </p:nvPr>
        </p:nvGraphicFramePr>
        <p:xfrm>
          <a:off x="361506" y="1669312"/>
          <a:ext cx="8495413" cy="48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And, 35% </a:t>
            </a:r>
            <a:r>
              <a:rPr lang="en-US" sz="3200" dirty="0"/>
              <a:t>of churches indicate </a:t>
            </a:r>
            <a:r>
              <a:rPr lang="en-US" sz="3200" dirty="0" smtClean="0"/>
              <a:t>their </a:t>
            </a:r>
            <a:r>
              <a:rPr lang="en-US" sz="3200" dirty="0"/>
              <a:t>church staff members use mobile devices </a:t>
            </a:r>
            <a:r>
              <a:rPr lang="en-US" sz="3200" dirty="0" smtClean="0"/>
              <a:t>in none of these ways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What </a:t>
            </a:r>
            <a:r>
              <a:rPr lang="en-US" sz="900" dirty="0"/>
              <a:t>type of online activities do at least some of your church staff members conduct from </a:t>
            </a:r>
            <a:r>
              <a:rPr lang="en-US" sz="900" b="1" dirty="0"/>
              <a:t>mobile devices</a:t>
            </a:r>
            <a:r>
              <a:rPr lang="en-US" sz="900" dirty="0"/>
              <a:t> such as cell phones, blackberries, pda’s, or i-phones? </a:t>
            </a:r>
          </a:p>
        </p:txBody>
      </p:sp>
    </p:spTree>
    <p:extLst>
      <p:ext uri="{BB962C8B-B14F-4D97-AF65-F5344CB8AC3E}">
        <p14:creationId xmlns:p14="http://schemas.microsoft.com/office/powerpoint/2010/main" val="178436007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503237"/>
            <a:ext cx="8305799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Differences in online activities conducted by staff members from mobile devices by Size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49528"/>
              </p:ext>
            </p:extLst>
          </p:nvPr>
        </p:nvGraphicFramePr>
        <p:xfrm>
          <a:off x="455428" y="1501017"/>
          <a:ext cx="8399723" cy="4564503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899712"/>
                <a:gridCol w="933450"/>
                <a:gridCol w="781050"/>
                <a:gridCol w="938631"/>
                <a:gridCol w="923440"/>
                <a:gridCol w="923440"/>
              </a:tblGrid>
              <a:tr h="3277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1-49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50-99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100-199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200-499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500+</a:t>
                      </a:r>
                      <a:endParaRPr lang="en-US" sz="1400" b="1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Access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87%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abcd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Look up church attendance data or trends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abcd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Tweet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52%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abcd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 and respond to Facebook posts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bde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68%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abcd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Access their calendar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bcde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abcd</a:t>
                      </a:r>
                      <a:endParaRPr lang="en-US" sz="12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Access calendar for the church and church facility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22%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43%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abc</a:t>
                      </a:r>
                      <a:endParaRPr lang="en-US" sz="120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Update member contact information in church management software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3%</a:t>
                      </a:r>
                      <a:br>
                        <a:rPr lang="en-US" sz="1200" b="0" dirty="0" smtClean="0"/>
                      </a:br>
                      <a:r>
                        <a:rPr lang="en-US" sz="1200" b="0" dirty="0" smtClean="0"/>
                        <a:t>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7%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11%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18%</a:t>
                      </a:r>
                      <a:br>
                        <a:rPr lang="en-US" sz="1200" b="0" dirty="0" smtClean="0"/>
                      </a:br>
                      <a:r>
                        <a:rPr lang="en-US" sz="1200" b="0" dirty="0" smtClean="0"/>
                        <a:t>a</a:t>
                      </a:r>
                      <a:endParaRPr lang="en-US" sz="1200" b="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None of these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52%</a:t>
                      </a:r>
                      <a:br>
                        <a:rPr lang="en-US" sz="1200" b="0" dirty="0" smtClean="0"/>
                      </a:br>
                      <a:r>
                        <a:rPr lang="en-US" sz="1200" b="0" dirty="0" err="1" smtClean="0"/>
                        <a:t>cde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  <a:b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37%</a:t>
                      </a:r>
                      <a:br>
                        <a:rPr lang="en-US" sz="1200" b="0" dirty="0" smtClean="0"/>
                      </a:br>
                      <a:r>
                        <a:rPr lang="en-US" sz="1200" b="0" dirty="0" err="1" smtClean="0"/>
                        <a:t>ade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18%</a:t>
                      </a:r>
                      <a:br>
                        <a:rPr lang="en-US" sz="1200" b="0" dirty="0" smtClean="0"/>
                      </a:br>
                      <a:r>
                        <a:rPr lang="en-US" sz="1200" b="0" dirty="0" err="1" smtClean="0"/>
                        <a:t>abc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7%</a:t>
                      </a:r>
                      <a:br>
                        <a:rPr lang="en-US" sz="1200" b="0" dirty="0" smtClean="0"/>
                      </a:br>
                      <a:r>
                        <a:rPr lang="en-US" sz="1200" b="0" dirty="0" err="1" smtClean="0"/>
                        <a:t>abc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440058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What </a:t>
            </a:r>
            <a:r>
              <a:rPr lang="en-US" sz="900" dirty="0"/>
              <a:t>type of online activities do at least some of your church staff members conduct from </a:t>
            </a:r>
            <a:r>
              <a:rPr lang="en-US" sz="900" b="1" dirty="0"/>
              <a:t>mobile devices</a:t>
            </a:r>
            <a:r>
              <a:rPr lang="en-US" sz="900" dirty="0"/>
              <a:t> such as cell phones, blackberries, pda’s, or i-phones?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184628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4939647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503237"/>
            <a:ext cx="8305799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Differences in online activities conducted by staff members from mobile devices by Location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79373"/>
              </p:ext>
            </p:extLst>
          </p:nvPr>
        </p:nvGraphicFramePr>
        <p:xfrm>
          <a:off x="455428" y="1501016"/>
          <a:ext cx="8295222" cy="454152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4293575"/>
                <a:gridCol w="1027727"/>
                <a:gridCol w="859934"/>
                <a:gridCol w="1097280"/>
                <a:gridCol w="1016706"/>
              </a:tblGrid>
              <a:tr h="45937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Large City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Small City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Suburbs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Rural area</a:t>
                      </a:r>
                      <a:endParaRPr lang="en-US" sz="1400" b="1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Access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bcd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Look up church attendance data or trends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9%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Tweet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12%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 and respond to Facebook posts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Access their calendar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Access calendar for the church and church facility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</a:t>
                      </a:r>
                      <a:endParaRPr lang="en-US" sz="140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Update member contact information in church management software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9%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10%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6%</a:t>
                      </a:r>
                      <a:endParaRPr lang="en-US" sz="1400" b="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None of these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21%</a:t>
                      </a:r>
                      <a:br>
                        <a:rPr lang="en-US" sz="1400" b="0" dirty="0" smtClean="0"/>
                      </a:br>
                      <a:r>
                        <a:rPr lang="en-US" sz="1400" b="0" dirty="0" err="1" smtClean="0"/>
                        <a:t>bcd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  <a:b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33%</a:t>
                      </a:r>
                      <a:br>
                        <a:rPr lang="en-US" sz="1400" b="0" dirty="0" smtClean="0"/>
                      </a:br>
                      <a:r>
                        <a:rPr lang="en-US" sz="1400" b="0" dirty="0" smtClean="0"/>
                        <a:t>ad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45%</a:t>
                      </a:r>
                      <a:br>
                        <a:rPr lang="en-US" sz="1400" b="0" dirty="0" smtClean="0"/>
                      </a:br>
                      <a:r>
                        <a:rPr lang="en-US" sz="1400" b="0" dirty="0" err="1" smtClean="0"/>
                        <a:t>abc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431005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What </a:t>
            </a:r>
            <a:r>
              <a:rPr lang="en-US" sz="900" dirty="0"/>
              <a:t>type of online activities do at least some of your church staff members conduct from </a:t>
            </a:r>
            <a:r>
              <a:rPr lang="en-US" sz="900" b="1" dirty="0"/>
              <a:t>mobile devices</a:t>
            </a:r>
            <a:r>
              <a:rPr lang="en-US" sz="900" dirty="0"/>
              <a:t> such as cell phones, blackberries, pda’s, or i-phones?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184628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3389707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980" y="801214"/>
            <a:ext cx="6705600" cy="1905772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Demographics of Participating Churches</a:t>
            </a:r>
          </a:p>
        </p:txBody>
      </p:sp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Average Worship Attendance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992931"/>
              </p:ext>
            </p:extLst>
          </p:nvPr>
        </p:nvGraphicFramePr>
        <p:xfrm>
          <a:off x="2562657" y="1903844"/>
          <a:ext cx="4041343" cy="41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4478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6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6185" y="6301099"/>
            <a:ext cx="70807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What </a:t>
            </a:r>
            <a:r>
              <a:rPr lang="en-US" sz="900" dirty="0"/>
              <a:t>is your church’s average worship attendance on a typical weekend (including all ages from babies to adults but not counting anyone twice)?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6793" y="1602515"/>
            <a:ext cx="459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Weighted (reflects Protestant Churches)</a:t>
            </a:r>
            <a:endParaRPr lang="en-US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488057"/>
              </p:ext>
            </p:extLst>
          </p:nvPr>
        </p:nvGraphicFramePr>
        <p:xfrm>
          <a:off x="361506" y="1669312"/>
          <a:ext cx="8495413" cy="48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36% </a:t>
            </a:r>
            <a:r>
              <a:rPr lang="en-US" sz="3200" dirty="0"/>
              <a:t>of churches indicate </a:t>
            </a:r>
            <a:r>
              <a:rPr lang="en-US" sz="3200" dirty="0" smtClean="0"/>
              <a:t>their church is located in a rural area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Which </a:t>
            </a:r>
            <a:r>
              <a:rPr lang="en-US" sz="900" dirty="0"/>
              <a:t>of the following best represents where your church is located?</a:t>
            </a:r>
          </a:p>
        </p:txBody>
      </p:sp>
    </p:spTree>
    <p:extLst>
      <p:ext uri="{BB962C8B-B14F-4D97-AF65-F5344CB8AC3E}">
        <p14:creationId xmlns:p14="http://schemas.microsoft.com/office/powerpoint/2010/main" val="328311552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503237"/>
            <a:ext cx="8305799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Differences in location of church by Size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96652"/>
              </p:ext>
            </p:extLst>
          </p:nvPr>
        </p:nvGraphicFramePr>
        <p:xfrm>
          <a:off x="455428" y="1546284"/>
          <a:ext cx="8399723" cy="3247273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899712"/>
                <a:gridCol w="933450"/>
                <a:gridCol w="781050"/>
                <a:gridCol w="938631"/>
                <a:gridCol w="923440"/>
                <a:gridCol w="923440"/>
              </a:tblGrid>
              <a:tr h="4593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1-49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50-99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100-199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200-499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500+</a:t>
                      </a:r>
                      <a:endParaRPr lang="en-US" sz="1600" b="1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</a:t>
                      </a:r>
                      <a:r>
                        <a:rPr lang="en-US" sz="1600" baseline="0" dirty="0" smtClean="0"/>
                        <a:t>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bce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</a:p>
                    <a:p>
                      <a:pPr algn="ctr"/>
                      <a:r>
                        <a:rPr lang="en-US" sz="1600" dirty="0" err="1" smtClean="0"/>
                        <a:t>abcd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Small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Suburbs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19%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Area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cde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cde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abde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abc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abc</a:t>
                      </a:r>
                      <a:endParaRPr lang="en-US" sz="160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4230" y="6184628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Which </a:t>
            </a:r>
            <a:r>
              <a:rPr lang="en-US" sz="900" dirty="0"/>
              <a:t>of the following best represents where your church is located?</a:t>
            </a:r>
          </a:p>
        </p:txBody>
      </p:sp>
    </p:spTree>
    <p:extLst>
      <p:ext uri="{BB962C8B-B14F-4D97-AF65-F5344CB8AC3E}">
        <p14:creationId xmlns:p14="http://schemas.microsoft.com/office/powerpoint/2010/main" val="41379910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503237"/>
            <a:ext cx="8305799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Differences in location of church by Census Region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0908"/>
              </p:ext>
            </p:extLst>
          </p:nvPr>
        </p:nvGraphicFramePr>
        <p:xfrm>
          <a:off x="455428" y="1546284"/>
          <a:ext cx="8231372" cy="2883683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4096855"/>
                <a:gridCol w="1247812"/>
                <a:gridCol w="820535"/>
                <a:gridCol w="1096047"/>
                <a:gridCol w="970123"/>
              </a:tblGrid>
              <a:tr h="45937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Northeast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South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Midwest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West</a:t>
                      </a:r>
                      <a:endParaRPr lang="en-US" sz="1600" b="1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</a:t>
                      </a:r>
                      <a:r>
                        <a:rPr lang="en-US" sz="1600" baseline="0" dirty="0" smtClean="0"/>
                        <a:t>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Small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Suburbs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bcd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2659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Area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bc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46%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26%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bc</a:t>
                      </a:r>
                      <a:endParaRPr lang="en-US" sz="1600" dirty="0"/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4230" y="6184628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Which </a:t>
            </a:r>
            <a:r>
              <a:rPr lang="en-US" sz="900" dirty="0"/>
              <a:t>of the following best represents where your church is located?</a:t>
            </a:r>
          </a:p>
        </p:txBody>
      </p:sp>
    </p:spTree>
    <p:extLst>
      <p:ext uri="{BB962C8B-B14F-4D97-AF65-F5344CB8AC3E}">
        <p14:creationId xmlns:p14="http://schemas.microsoft.com/office/powerpoint/2010/main" val="2892359921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Methodology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A stratified, random sample of Protestant churches were contacted.  The sample was stratified by church membership with 200 completed interviews in each: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/>
              <a:t>&lt; 100 members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/>
              <a:t>100-199 members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/>
              <a:t>200-399 members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/>
              <a:t>400-999 members</a:t>
            </a:r>
          </a:p>
          <a:p>
            <a:pPr lvl="1" eaLnBrk="1" hangingPunct="1">
              <a:buFontTx/>
              <a:buChar char="•"/>
            </a:pPr>
            <a:r>
              <a:rPr lang="en-US" sz="2000" dirty="0" smtClean="0"/>
              <a:t>1000+ members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Interviews were conducted by telephone with the staff member most responsible for making decisions about the technology used in their </a:t>
            </a:r>
            <a:r>
              <a:rPr lang="en-US" sz="2400" smtClean="0"/>
              <a:t>church.</a:t>
            </a:r>
            <a:endParaRPr lang="en-US" sz="24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84555"/>
              </p:ext>
            </p:extLst>
          </p:nvPr>
        </p:nvGraphicFramePr>
        <p:xfrm>
          <a:off x="361506" y="1669312"/>
          <a:ext cx="8495413" cy="48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40% </a:t>
            </a:r>
            <a:r>
              <a:rPr lang="en-US" sz="3200" dirty="0"/>
              <a:t>of churches indicate </a:t>
            </a:r>
            <a:r>
              <a:rPr lang="en-US" sz="3200" dirty="0" smtClean="0"/>
              <a:t>their senior pastor is between ages 50-59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Approximately </a:t>
            </a:r>
            <a:r>
              <a:rPr lang="en-US" sz="900" dirty="0"/>
              <a:t>how old is your church’s senior or lead pastor?</a:t>
            </a:r>
          </a:p>
        </p:txBody>
      </p:sp>
    </p:spTree>
    <p:extLst>
      <p:ext uri="{BB962C8B-B14F-4D97-AF65-F5344CB8AC3E}">
        <p14:creationId xmlns:p14="http://schemas.microsoft.com/office/powerpoint/2010/main" val="67955645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926" y="801214"/>
            <a:ext cx="6910085" cy="1905772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Data from an October 2010 LifeWay Research survey of Protestant pastors</a:t>
            </a:r>
          </a:p>
        </p:txBody>
      </p:sp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171435"/>
              </p:ext>
            </p:extLst>
          </p:nvPr>
        </p:nvGraphicFramePr>
        <p:xfrm>
          <a:off x="283334" y="1792586"/>
          <a:ext cx="8860665" cy="448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79834" y="1"/>
            <a:ext cx="8039477" cy="1447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Group email is the most common form of electronic communication pastors personally use to interact with their congregation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4793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“Which of the following electronic communications do you personally use to interact with your congregation?”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603264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980" y="801214"/>
            <a:ext cx="6705600" cy="1905772"/>
          </a:xfrm>
        </p:spPr>
        <p:txBody>
          <a:bodyPr/>
          <a:lstStyle/>
          <a:p>
            <a:pPr eaLnBrk="1" hangingPunct="1"/>
            <a:r>
              <a:rPr lang="en-US" sz="4400" b="1" smtClean="0"/>
              <a:t>Protestant Churches’ </a:t>
            </a:r>
            <a:r>
              <a:rPr lang="en-US" sz="4400" b="1" dirty="0" smtClean="0"/>
              <a:t>Use of Social Media</a:t>
            </a:r>
          </a:p>
        </p:txBody>
      </p:sp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4139" y="3250201"/>
            <a:ext cx="513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Fellowship Technologies,</a:t>
            </a:r>
            <a:br>
              <a:rPr lang="en-US" dirty="0" smtClean="0"/>
            </a:br>
            <a:r>
              <a:rPr lang="en-US" dirty="0" smtClean="0"/>
              <a:t>a partner in LifeWay’s Digital Church initiative 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Methodology  </a:t>
            </a:r>
            <a:r>
              <a:rPr lang="en-US" sz="2000" dirty="0" smtClean="0"/>
              <a:t>continued</a:t>
            </a:r>
            <a:endParaRPr lang="en-US" dirty="0" smtClean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Respondents were not informed the research was being conducted on behalf of LifeWay Research.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Surveys were conducted September 8-20, 2010.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sample of 1,003 completed surveys provides 95% confidence that the sampling error does not exceed </a:t>
            </a:r>
            <a:br>
              <a:rPr lang="en-US" sz="2400" dirty="0" smtClean="0"/>
            </a:br>
            <a:r>
              <a:rPr lang="en-US" sz="2400" dirty="0" smtClean="0">
                <a:cs typeface="Arial" charset="0"/>
              </a:rPr>
              <a:t>±3.2 %.  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cs typeface="Arial" charset="0"/>
              </a:rPr>
              <a:t>Responses were weighted to reflect the natural size distribution of churches.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Methodology for additional LifeWay Research survey question included on slide 22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The telephone surveys were conducted </a:t>
            </a:r>
            <a:r>
              <a:rPr lang="en-US" sz="2400" dirty="0" smtClean="0">
                <a:cs typeface="Arial" charset="0"/>
              </a:rPr>
              <a:t>October 7-14, 2010</a:t>
            </a:r>
            <a:r>
              <a:rPr lang="en-US" sz="2400" dirty="0" smtClean="0"/>
              <a:t>.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calling list was randomly drawn from a list of all Protestant churches.  Up to six calls were made to reach a sampled phone number.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Each interview was conducted with the senior pastor, minister or priest of the church called.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cs typeface="Arial" charset="0"/>
              </a:rPr>
              <a:t>Responses were weighted to reflect the geographic distribution of Protestant churches.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sample of 1,003 completed surveys provides 95% confidence that the sampling error does not exceed </a:t>
            </a:r>
            <a:br>
              <a:rPr lang="en-US" sz="2400" dirty="0" smtClean="0"/>
            </a:br>
            <a:r>
              <a:rPr lang="en-US" sz="2400" dirty="0" smtClean="0">
                <a:cs typeface="Arial" charset="0"/>
              </a:rPr>
              <a:t>±3.2 %.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23288"/>
              </p:ext>
            </p:extLst>
          </p:nvPr>
        </p:nvGraphicFramePr>
        <p:xfrm>
          <a:off x="466725" y="1679944"/>
          <a:ext cx="8220075" cy="453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1973"/>
            <a:ext cx="8763000" cy="112582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Facebook is easily the most used social networking tool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social networking tools does your church actively use?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497" y="5948127"/>
            <a:ext cx="151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1% Not sure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1930361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Differences in use of social networking tools by Size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427032"/>
              </p:ext>
            </p:extLst>
          </p:nvPr>
        </p:nvGraphicFramePr>
        <p:xfrm>
          <a:off x="489098" y="1628908"/>
          <a:ext cx="8399723" cy="4083612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782523"/>
                <a:gridCol w="923440"/>
                <a:gridCol w="923440"/>
                <a:gridCol w="923440"/>
                <a:gridCol w="923440"/>
                <a:gridCol w="923440"/>
              </a:tblGrid>
              <a:tr h="45937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1-49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50-99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100-199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200-499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500+</a:t>
                      </a:r>
                      <a:endParaRPr lang="en-US" sz="1400" b="1" dirty="0"/>
                    </a:p>
                  </a:txBody>
                  <a:tcPr/>
                </a:tc>
              </a:tr>
              <a:tr h="391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bcde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abcd</a:t>
                      </a:r>
                      <a:endParaRPr lang="en-US" sz="1400" dirty="0"/>
                    </a:p>
                  </a:txBody>
                  <a:tcPr/>
                </a:tc>
              </a:tr>
              <a:tr h="404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MySpace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</a:tr>
              <a:tr h="39340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540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Church specific package such as Cobblestone, </a:t>
                      </a:r>
                      <a:r>
                        <a:rPr lang="en-US" sz="1400" dirty="0" err="1" smtClean="0"/>
                        <a:t>Uniflyer</a:t>
                      </a:r>
                      <a:r>
                        <a:rPr lang="en-US" sz="1400" dirty="0" smtClean="0"/>
                        <a:t> or The</a:t>
                      </a:r>
                      <a:r>
                        <a:rPr lang="en-US" sz="1400" baseline="0" dirty="0" smtClean="0"/>
                        <a:t> 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</a:tr>
              <a:tr h="5422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Tools included within your church management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abcd</a:t>
                      </a:r>
                      <a:endParaRPr lang="en-US" sz="1400" dirty="0"/>
                    </a:p>
                  </a:txBody>
                  <a:tcPr/>
                </a:tc>
              </a:tr>
              <a:tr h="4359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 of these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cde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abcd</a:t>
                      </a:r>
                      <a:endParaRPr lang="en-US" sz="1400" dirty="0"/>
                    </a:p>
                  </a:txBody>
                  <a:tcPr/>
                </a:tc>
              </a:tr>
              <a:tr h="3615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34662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311370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3284" y="6498151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social networking tools does your church actively use? </a:t>
            </a:r>
          </a:p>
        </p:txBody>
      </p:sp>
    </p:spTree>
    <p:extLst>
      <p:ext uri="{BB962C8B-B14F-4D97-AF65-F5344CB8AC3E}">
        <p14:creationId xmlns:p14="http://schemas.microsoft.com/office/powerpoint/2010/main" val="19858245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Differences in </a:t>
            </a:r>
            <a:r>
              <a:rPr lang="en-US" sz="3600" dirty="0"/>
              <a:t>use of social networking tools by </a:t>
            </a:r>
            <a:r>
              <a:rPr lang="en-US" sz="3600" dirty="0" smtClean="0"/>
              <a:t>Location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4895"/>
              </p:ext>
            </p:extLst>
          </p:nvPr>
        </p:nvGraphicFramePr>
        <p:xfrm>
          <a:off x="489099" y="1502875"/>
          <a:ext cx="8400057" cy="422250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4171425"/>
                <a:gridCol w="1018384"/>
                <a:gridCol w="1018384"/>
                <a:gridCol w="1173480"/>
                <a:gridCol w="1018384"/>
              </a:tblGrid>
              <a:tr h="59453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Large City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Small City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Suburbs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Rural area</a:t>
                      </a:r>
                      <a:endParaRPr lang="en-US" b="1" dirty="0"/>
                    </a:p>
                  </a:txBody>
                  <a:tcPr/>
                </a:tc>
              </a:tr>
              <a:tr h="391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  <a:tr h="404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MySpace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39340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540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Church specific package such as Cobblestone, </a:t>
                      </a:r>
                      <a:r>
                        <a:rPr lang="en-US" sz="1400" dirty="0" err="1" smtClean="0"/>
                        <a:t>Uniflyer</a:t>
                      </a:r>
                      <a:r>
                        <a:rPr lang="en-US" sz="1400" dirty="0" smtClean="0"/>
                        <a:t> or The</a:t>
                      </a:r>
                      <a:r>
                        <a:rPr lang="en-US" sz="1400" baseline="0" dirty="0" smtClean="0"/>
                        <a:t> 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5422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Tools included within your church management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</a:tr>
              <a:tr h="4359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 of these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  <a:tr h="3615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25091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329476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3284" y="6507204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social networking tools does your church actively use? </a:t>
            </a:r>
          </a:p>
        </p:txBody>
      </p:sp>
    </p:spTree>
    <p:extLst>
      <p:ext uri="{BB962C8B-B14F-4D97-AF65-F5344CB8AC3E}">
        <p14:creationId xmlns:p14="http://schemas.microsoft.com/office/powerpoint/2010/main" val="363943113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437625"/>
              </p:ext>
            </p:extLst>
          </p:nvPr>
        </p:nvGraphicFramePr>
        <p:xfrm>
          <a:off x="302347" y="1690577"/>
          <a:ext cx="8554572" cy="460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087"/>
            <a:ext cx="8763000" cy="126307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Interacting with the congregation is the most common use of social networking tools by churches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92395" y="6327776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ways is your church using social networking tools?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/>
              <a:t>Base = </a:t>
            </a:r>
            <a:r>
              <a:rPr lang="en-US" sz="900" dirty="0" smtClean="0"/>
              <a:t>606 churches </a:t>
            </a:r>
            <a:r>
              <a:rPr lang="en-US" sz="900" dirty="0"/>
              <a:t>that indicated they use social networking tools </a:t>
            </a:r>
            <a:r>
              <a:rPr lang="en-US" sz="900" dirty="0" smtClean="0"/>
              <a:t>(slide 5).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0125284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Differences in why churches use social networking tools by Size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85768"/>
              </p:ext>
            </p:extLst>
          </p:nvPr>
        </p:nvGraphicFramePr>
        <p:xfrm>
          <a:off x="489098" y="1565217"/>
          <a:ext cx="8399723" cy="4246644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782523"/>
                <a:gridCol w="923440"/>
                <a:gridCol w="923440"/>
                <a:gridCol w="923440"/>
                <a:gridCol w="923440"/>
                <a:gridCol w="923440"/>
              </a:tblGrid>
              <a:tr h="45937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1-49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50-99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100-199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200-499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500+</a:t>
                      </a:r>
                      <a:endParaRPr lang="en-US" sz="1400" b="1" dirty="0"/>
                    </a:p>
                  </a:txBody>
                  <a:tcPr/>
                </a:tc>
              </a:tr>
              <a:tr h="391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Distributing news and information – outbound only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73%</a:t>
                      </a:r>
                      <a:br>
                        <a:rPr lang="en-US" sz="140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72%</a:t>
                      </a:r>
                      <a:br>
                        <a:rPr lang="en-US" sz="140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4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Interacting with the congregation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4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Interacting with individuals outside of the congregation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0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Managing the church’s group ministry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bcde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53%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abc</a:t>
                      </a:r>
                      <a:endParaRPr lang="en-US" sz="1400" dirty="0"/>
                    </a:p>
                  </a:txBody>
                  <a:tcPr/>
                </a:tc>
              </a:tr>
              <a:tr h="5422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Fostering member-to-member interaction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61%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</a:tr>
              <a:tr h="3678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 of these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</a:tr>
              <a:tr h="4359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34662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92395" y="6429372"/>
            <a:ext cx="70068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dirty="0" smtClean="0"/>
              <a:t>Which </a:t>
            </a:r>
            <a:r>
              <a:rPr lang="en-US" sz="900" dirty="0"/>
              <a:t>if any of the following ways is your church using social networking tools?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/>
              <a:t>Base = </a:t>
            </a:r>
            <a:r>
              <a:rPr lang="en-US" sz="900" dirty="0" smtClean="0"/>
              <a:t>606 churches </a:t>
            </a:r>
            <a:r>
              <a:rPr lang="en-US" sz="900" dirty="0"/>
              <a:t>that indicated they use social networking tools </a:t>
            </a:r>
            <a:r>
              <a:rPr lang="en-US" sz="900" dirty="0" smtClean="0"/>
              <a:t>(slide 5).</a:t>
            </a:r>
            <a:endParaRPr lang="en-US" sz="9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14230" y="6112204"/>
            <a:ext cx="5715789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smtClean="0"/>
              <a:t>* Letters indicate column with statistically significant difference at 95% confidence interval.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9566933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12">
      <a:dk1>
        <a:srgbClr val="000000"/>
      </a:dk1>
      <a:lt1>
        <a:srgbClr val="FFFFFF"/>
      </a:lt1>
      <a:dk2>
        <a:srgbClr val="852338"/>
      </a:dk2>
      <a:lt2>
        <a:srgbClr val="5F5F5F"/>
      </a:lt2>
      <a:accent1>
        <a:srgbClr val="922339"/>
      </a:accent1>
      <a:accent2>
        <a:srgbClr val="000000"/>
      </a:accent2>
      <a:accent3>
        <a:srgbClr val="FFFFFF"/>
      </a:accent3>
      <a:accent4>
        <a:srgbClr val="000000"/>
      </a:accent4>
      <a:accent5>
        <a:srgbClr val="C7ACAE"/>
      </a:accent5>
      <a:accent6>
        <a:srgbClr val="000000"/>
      </a:accent6>
      <a:hlink>
        <a:srgbClr val="90986B"/>
      </a:hlink>
      <a:folHlink>
        <a:srgbClr val="F0AB00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92263E"/>
        </a:dk2>
        <a:lt2>
          <a:srgbClr val="92263E"/>
        </a:lt2>
        <a:accent1>
          <a:srgbClr val="92263E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F"/>
        </a:accent5>
        <a:accent6>
          <a:srgbClr val="000000"/>
        </a:accent6>
        <a:hlink>
          <a:srgbClr val="CC385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92263E"/>
        </a:dk2>
        <a:lt2>
          <a:srgbClr val="892339"/>
        </a:lt2>
        <a:accent1>
          <a:srgbClr val="92263E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F"/>
        </a:accent5>
        <a:accent6>
          <a:srgbClr val="000000"/>
        </a:accent6>
        <a:hlink>
          <a:srgbClr val="CC385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852338"/>
        </a:dk2>
        <a:lt2>
          <a:srgbClr val="5F5F5F"/>
        </a:lt2>
        <a:accent1>
          <a:srgbClr val="922339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E"/>
        </a:accent5>
        <a:accent6>
          <a:srgbClr val="000000"/>
        </a:accent6>
        <a:hlink>
          <a:srgbClr val="F0AB00"/>
        </a:hlink>
        <a:folHlink>
          <a:srgbClr val="9098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852338"/>
        </a:dk2>
        <a:lt2>
          <a:srgbClr val="5F5F5F"/>
        </a:lt2>
        <a:accent1>
          <a:srgbClr val="922339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E"/>
        </a:accent5>
        <a:accent6>
          <a:srgbClr val="000000"/>
        </a:accent6>
        <a:hlink>
          <a:srgbClr val="90986B"/>
        </a:hlink>
        <a:folHlink>
          <a:srgbClr val="F0A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6686</TotalTime>
  <Words>1658</Words>
  <Application>Microsoft Office PowerPoint</Application>
  <PresentationFormat>On-screen Show (4:3)</PresentationFormat>
  <Paragraphs>440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Level</vt:lpstr>
      <vt:lpstr>Protestant Churches’ Use of Social Media</vt:lpstr>
      <vt:lpstr>Methodology</vt:lpstr>
      <vt:lpstr>Methodology  continued</vt:lpstr>
      <vt:lpstr>Methodology for additional LifeWay Research survey question included on slide 22</vt:lpstr>
      <vt:lpstr>Facebook is easily the most used social networking tool</vt:lpstr>
      <vt:lpstr>Differences in use of social networking tools by Size</vt:lpstr>
      <vt:lpstr>Differences in use of social networking tools by Location</vt:lpstr>
      <vt:lpstr>Interacting with the congregation is the most common use of social networking tools by churches</vt:lpstr>
      <vt:lpstr>Differences in why churches use social networking tools by Size</vt:lpstr>
      <vt:lpstr>Differences in why churches use social networking tools by Age of Pastor</vt:lpstr>
      <vt:lpstr>53% of churches indicate some of their church staff members use mobile devices to access email</vt:lpstr>
      <vt:lpstr>And, 35% of churches indicate their church staff members use mobile devices in none of these ways</vt:lpstr>
      <vt:lpstr>Differences in online activities conducted by staff members from mobile devices by Size</vt:lpstr>
      <vt:lpstr>Differences in online activities conducted by staff members from mobile devices by Location</vt:lpstr>
      <vt:lpstr>Demographics of Participating Churches</vt:lpstr>
      <vt:lpstr>Average Worship Attendance</vt:lpstr>
      <vt:lpstr>36% of churches indicate their church is located in a rural area</vt:lpstr>
      <vt:lpstr>Differences in location of church by Size</vt:lpstr>
      <vt:lpstr>Differences in location of church by Census Region</vt:lpstr>
      <vt:lpstr>40% of churches indicate their senior pastor is between ages 50-59</vt:lpstr>
      <vt:lpstr>Data from an October 2010 LifeWay Research survey of Protestant pastors</vt:lpstr>
      <vt:lpstr>Group email is the most common form of electronic communication pastors personally use to interact with their congregation</vt:lpstr>
      <vt:lpstr>Protestant Churches’ Use of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L. Miller</dc:creator>
  <cp:lastModifiedBy>Ron Chandler</cp:lastModifiedBy>
  <cp:revision>522</cp:revision>
  <dcterms:created xsi:type="dcterms:W3CDTF">2008-12-25T19:59:57Z</dcterms:created>
  <dcterms:modified xsi:type="dcterms:W3CDTF">2013-01-15T16:09:03Z</dcterms:modified>
</cp:coreProperties>
</file>